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70" r:id="rId7"/>
    <p:sldId id="260" r:id="rId8"/>
    <p:sldId id="261" r:id="rId9"/>
    <p:sldId id="262" r:id="rId10"/>
    <p:sldId id="263" r:id="rId11"/>
    <p:sldId id="264" r:id="rId12"/>
    <p:sldId id="265" r:id="rId13"/>
    <p:sldId id="269" r:id="rId14"/>
    <p:sldId id="266" r:id="rId15"/>
    <p:sldId id="267" r:id="rId16"/>
    <p:sldId id="268" r:id="rId17"/>
    <p:sldId id="271" r:id="rId1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0" d="100"/>
          <a:sy n="40"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C520DA1A-D85E-4C1D-8263-73A4F73C7D6B}"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155741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520DA1A-D85E-4C1D-8263-73A4F73C7D6B}"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404823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C520DA1A-D85E-4C1D-8263-73A4F73C7D6B}"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358448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C520DA1A-D85E-4C1D-8263-73A4F73C7D6B}"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1972444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C520DA1A-D85E-4C1D-8263-73A4F73C7D6B}" type="datetimeFigureOut">
              <a:rPr lang="es-CO" smtClean="0"/>
              <a:t>25/06/2019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358548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C520DA1A-D85E-4C1D-8263-73A4F73C7D6B}" type="datetimeFigureOut">
              <a:rPr lang="es-CO" smtClean="0"/>
              <a:t>25/06/2019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3879419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520DA1A-D85E-4C1D-8263-73A4F73C7D6B}" type="datetimeFigureOut">
              <a:rPr lang="es-CO" smtClean="0"/>
              <a:t>25/06/2019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51294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520DA1A-D85E-4C1D-8263-73A4F73C7D6B}"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2422813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520DA1A-D85E-4C1D-8263-73A4F73C7D6B}"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97072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520DA1A-D85E-4C1D-8263-73A4F73C7D6B}"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3635231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520DA1A-D85E-4C1D-8263-73A4F73C7D6B}"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FA87E0A-3B43-4C21-BC1E-27ECB0428A01}" type="slidenum">
              <a:rPr lang="es-CO" smtClean="0"/>
              <a:t>‹Nº›</a:t>
            </a:fld>
            <a:endParaRPr lang="es-CO"/>
          </a:p>
        </p:txBody>
      </p:sp>
    </p:spTree>
    <p:extLst>
      <p:ext uri="{BB962C8B-B14F-4D97-AF65-F5344CB8AC3E}">
        <p14:creationId xmlns:p14="http://schemas.microsoft.com/office/powerpoint/2010/main" val="4223684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4402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989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831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136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350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432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814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833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643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20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0DA1A-D85E-4C1D-8263-73A4F73C7D6B}" type="datetimeFigureOut">
              <a:rPr lang="es-CO" smtClean="0"/>
              <a:t>25/06/2019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A87E0A-3B43-4C21-BC1E-27ECB0428A01}" type="slidenum">
              <a:rPr lang="es-CO" smtClean="0"/>
              <a:t>‹Nº›</a:t>
            </a:fld>
            <a:endParaRPr lang="es-CO"/>
          </a:p>
        </p:txBody>
      </p:sp>
    </p:spTree>
    <p:extLst>
      <p:ext uri="{BB962C8B-B14F-4D97-AF65-F5344CB8AC3E}">
        <p14:creationId xmlns:p14="http://schemas.microsoft.com/office/powerpoint/2010/main" val="95774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2570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xágono 4"/>
          <p:cNvSpPr/>
          <p:nvPr/>
        </p:nvSpPr>
        <p:spPr>
          <a:xfrm>
            <a:off x="155644" y="160639"/>
            <a:ext cx="12036356" cy="2329642"/>
          </a:xfrm>
          <a:prstGeom prst="hexagon">
            <a:avLst/>
          </a:prstGeom>
          <a:solidFill>
            <a:schemeClr val="accent4">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600" b="0" i="0" u="none" strike="noStrike" kern="1200" cap="none" spc="0" normalizeH="0" baseline="0" noProof="0" dirty="0" smtClean="0">
                <a:ln>
                  <a:noFill/>
                </a:ln>
                <a:solidFill>
                  <a:prstClr val="white"/>
                </a:solidFill>
                <a:effectLst/>
                <a:uLnTx/>
                <a:uFillTx/>
                <a:latin typeface="Algerian" panose="04020705040A02060702" pitchFamily="82" charset="0"/>
                <a:ea typeface="+mn-ea"/>
                <a:cs typeface="+mn-cs"/>
              </a:rPr>
              <a:t>ISRAEL </a:t>
            </a:r>
            <a:r>
              <a:rPr kumimoji="0" lang="es-CO" sz="3600" b="0" i="0" u="none" strike="noStrike" kern="1200" cap="none" spc="0" normalizeH="0" baseline="0" noProof="0" dirty="0">
                <a:ln>
                  <a:noFill/>
                </a:ln>
                <a:solidFill>
                  <a:prstClr val="white"/>
                </a:solidFill>
                <a:effectLst/>
                <a:uLnTx/>
                <a:uFillTx/>
                <a:latin typeface="Algerian" panose="04020705040A02060702" pitchFamily="82" charset="0"/>
                <a:ea typeface="+mn-ea"/>
                <a:cs typeface="+mn-cs"/>
              </a:rPr>
              <a:t>ES EL PUEBLO DE DIOS, TANTO DEL ANTIGUO COMO DEL NUEVO TESTAMENTO.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3600" b="0" i="0" u="none" strike="noStrike" kern="1200" cap="none" spc="0" normalizeH="0" baseline="0" noProof="0" dirty="0">
              <a:ln>
                <a:noFill/>
              </a:ln>
              <a:solidFill>
                <a:prstClr val="white"/>
              </a:solidFill>
              <a:effectLst/>
              <a:uLnTx/>
              <a:uFillTx/>
              <a:latin typeface="Algerian" panose="04020705040A020607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600" b="0" i="0" u="none" strike="noStrike" kern="1200" cap="none" spc="0" normalizeH="0" baseline="0" noProof="0" dirty="0">
                <a:ln>
                  <a:noFill/>
                </a:ln>
                <a:solidFill>
                  <a:prstClr val="white"/>
                </a:solidFill>
                <a:effectLst/>
                <a:uLnTx/>
                <a:uFillTx/>
                <a:latin typeface="Algerian" panose="04020705040A02060702" pitchFamily="82" charset="0"/>
                <a:ea typeface="+mn-ea"/>
                <a:cs typeface="+mn-cs"/>
              </a:rPr>
              <a:t>Y LO SERÁ POR LA ETERNIDAD.</a:t>
            </a:r>
          </a:p>
        </p:txBody>
      </p:sp>
      <p:pic>
        <p:nvPicPr>
          <p:cNvPr id="6" name="Imagen 5"/>
          <p:cNvPicPr>
            <a:picLocks noChangeAspect="1"/>
          </p:cNvPicPr>
          <p:nvPr/>
        </p:nvPicPr>
        <p:blipFill>
          <a:blip r:embed="rId2"/>
          <a:stretch>
            <a:fillRect/>
          </a:stretch>
        </p:blipFill>
        <p:spPr>
          <a:xfrm>
            <a:off x="3461514" y="2821020"/>
            <a:ext cx="5424616" cy="3667327"/>
          </a:xfrm>
          <a:prstGeom prst="rect">
            <a:avLst/>
          </a:prstGeom>
          <a:scene3d>
            <a:camera prst="orthographicFront"/>
            <a:lightRig rig="threePt" dir="t"/>
          </a:scene3d>
          <a:sp3d>
            <a:bevelT prst="slope"/>
          </a:sp3d>
        </p:spPr>
      </p:pic>
    </p:spTree>
    <p:extLst>
      <p:ext uri="{BB962C8B-B14F-4D97-AF65-F5344CB8AC3E}">
        <p14:creationId xmlns:p14="http://schemas.microsoft.com/office/powerpoint/2010/main" val="180634193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48652" y="345989"/>
            <a:ext cx="11694695" cy="6512011"/>
          </a:xfrm>
          <a:solidFill>
            <a:schemeClr val="bg2"/>
          </a:solidFill>
          <a:scene3d>
            <a:camera prst="orthographicFront"/>
            <a:lightRig rig="threePt" dir="t"/>
          </a:scene3d>
          <a:sp3d>
            <a:bevelT prst="slope"/>
          </a:sp3d>
        </p:spPr>
        <p:txBody>
          <a:bodyPr>
            <a:normAutofit lnSpcReduction="10000"/>
          </a:bodyPr>
          <a:lstStyle/>
          <a:p>
            <a:pPr marL="0" indent="0">
              <a:buNone/>
            </a:pPr>
            <a:r>
              <a:rPr lang="es-CO" sz="3900" b="1" dirty="0" smtClean="0"/>
              <a:t>¿El sábado es solamente para los israelitas?</a:t>
            </a:r>
          </a:p>
          <a:p>
            <a:pPr marL="0" indent="0">
              <a:buNone/>
            </a:pPr>
            <a:r>
              <a:rPr lang="es-CO" sz="3500" b="1" dirty="0" smtClean="0">
                <a:solidFill>
                  <a:srgbClr val="FF0000"/>
                </a:solidFill>
              </a:rPr>
              <a:t>Ex.31:12-17. </a:t>
            </a:r>
            <a:r>
              <a:rPr lang="es-CO" dirty="0" smtClean="0"/>
              <a:t>“</a:t>
            </a:r>
            <a:r>
              <a:rPr lang="es-CO" i="1" dirty="0" smtClean="0"/>
              <a:t>Habló </a:t>
            </a:r>
            <a:r>
              <a:rPr lang="es-CO" i="1" dirty="0"/>
              <a:t>además el SEÑOR a Moisés, diciendo</a:t>
            </a:r>
            <a:r>
              <a:rPr lang="es-CO" i="1" dirty="0" smtClean="0"/>
              <a:t>:</a:t>
            </a:r>
            <a:endParaRPr lang="es-CO" i="1" dirty="0"/>
          </a:p>
          <a:p>
            <a:pPr algn="just"/>
            <a:r>
              <a:rPr lang="es-CO" i="1" dirty="0"/>
              <a:t>13 Y tú hablarás a los hijos de Israel, diciendo: Con todo eso vosotros guardaréis mis sábados, porque es señal entre mí y vosotros por vuestras edades, para que sepáis que yo [soy] el SEÑOR que os santifico. </a:t>
            </a:r>
            <a:r>
              <a:rPr lang="es-CO" i="1" dirty="0" smtClean="0"/>
              <a:t>14 </a:t>
            </a:r>
            <a:r>
              <a:rPr lang="es-CO" i="1" dirty="0"/>
              <a:t>Así que guardaréis el sábado, porque santo [es] a vosotros; los que lo profanaren, de cierto morirán; porque cualquiera que hiciere obra [alguna] en él, aquella alma será cortada de en medio de su pueblo. </a:t>
            </a:r>
          </a:p>
          <a:p>
            <a:pPr algn="just"/>
            <a:r>
              <a:rPr lang="es-CO" i="1" dirty="0"/>
              <a:t>15 Seis días se hará obra, y el séptimo día, sábado de reposo, [será] santo al SEÑOR; cualquiera que hiciere obra el día del sábado, morirá ciertamente. </a:t>
            </a:r>
            <a:r>
              <a:rPr lang="es-CO" i="1" dirty="0" smtClean="0"/>
              <a:t>16 </a:t>
            </a:r>
            <a:r>
              <a:rPr lang="es-CO" i="1" dirty="0"/>
              <a:t>Guardarán, pues, el sábado los hijos de Israel: haciendo sábado por sus edades [por] pacto perpetuo. </a:t>
            </a:r>
          </a:p>
          <a:p>
            <a:pPr algn="just"/>
            <a:r>
              <a:rPr lang="es-CO" i="1" dirty="0"/>
              <a:t>17 Señal [es] para siempre entre mí y los hijos de Israel; porque en seis días hizo el SEÑOR los cielos y la tierra, y en el séptimo día cesó, y reposó. </a:t>
            </a:r>
            <a:r>
              <a:rPr lang="es-CO" i="1" dirty="0" smtClean="0"/>
              <a:t>18 </a:t>
            </a:r>
            <a:r>
              <a:rPr lang="es-CO" i="1" dirty="0"/>
              <a:t>Y dio a Moisés, cuando acabó de hablar con él en el monte de Sinaí, dos tablas del testimonio, tablas de piedra escritas con el dedo de </a:t>
            </a:r>
            <a:r>
              <a:rPr lang="es-CO" i="1" dirty="0" smtClean="0"/>
              <a:t>Dios”. </a:t>
            </a:r>
            <a:endParaRPr lang="es-CO" i="1" dirty="0"/>
          </a:p>
        </p:txBody>
      </p:sp>
    </p:spTree>
    <p:extLst>
      <p:ext uri="{BB962C8B-B14F-4D97-AF65-F5344CB8AC3E}">
        <p14:creationId xmlns:p14="http://schemas.microsoft.com/office/powerpoint/2010/main" val="1421059203"/>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45388" y="729049"/>
            <a:ext cx="10508411" cy="5449330"/>
          </a:xfrm>
          <a:solidFill>
            <a:schemeClr val="bg1"/>
          </a:solidFill>
          <a:scene3d>
            <a:camera prst="orthographicFront"/>
            <a:lightRig rig="threePt" dir="t"/>
          </a:scene3d>
          <a:sp3d>
            <a:bevelT prst="slope"/>
          </a:sp3d>
        </p:spPr>
        <p:txBody>
          <a:bodyPr>
            <a:normAutofit/>
          </a:bodyPr>
          <a:lstStyle/>
          <a:p>
            <a:pPr marL="0" indent="0" algn="ctr">
              <a:buNone/>
            </a:pPr>
            <a:r>
              <a:rPr lang="es-CO" dirty="0" smtClean="0"/>
              <a:t>Recuerdo que una ves, un pastor pentecostal, me pregunto si yo era judío o gentil, yo estaba comenzando a estudiar la Biblia, y le respondí, “</a:t>
            </a:r>
            <a:r>
              <a:rPr lang="es-CO" b="1" dirty="0" smtClean="0"/>
              <a:t>soy gentil</a:t>
            </a:r>
            <a:r>
              <a:rPr lang="es-CO" dirty="0" smtClean="0"/>
              <a:t>”. Y el me dijo: “</a:t>
            </a:r>
            <a:r>
              <a:rPr lang="es-CO" b="1" dirty="0" smtClean="0"/>
              <a:t>eso es, el sábado era para los israelitas, no para los gentiles, y como tal, usted no está obligado a guardar el sábado</a:t>
            </a:r>
            <a:r>
              <a:rPr lang="es-CO" dirty="0" smtClean="0"/>
              <a:t>”. Me sentí derrotado, porque eso es lo que dice Ex.31:12-17. </a:t>
            </a:r>
          </a:p>
          <a:p>
            <a:pPr marL="0" indent="0" algn="ctr">
              <a:buNone/>
            </a:pPr>
            <a:endParaRPr lang="es-CO" dirty="0" smtClean="0"/>
          </a:p>
          <a:p>
            <a:pPr marL="0" indent="0" algn="ctr">
              <a:buNone/>
            </a:pPr>
            <a:r>
              <a:rPr lang="es-CO" dirty="0" smtClean="0"/>
              <a:t>Y quizá, muchos hermanos que están comenzando a leer la Biblia, les sucede lo mismo que me sucedió a mi, en esa ocasión, salí perdiendo. Claro que hoy día el asunto es a otro preció, porque Dios me ha enseñado lo que realmente quiere decir el texto. </a:t>
            </a:r>
          </a:p>
          <a:p>
            <a:pPr marL="0" indent="0" algn="ctr">
              <a:buNone/>
            </a:pPr>
            <a:endParaRPr lang="es-CO" b="1" dirty="0" smtClean="0"/>
          </a:p>
          <a:p>
            <a:pPr marL="0" indent="0" algn="ctr">
              <a:buNone/>
            </a:pPr>
            <a:r>
              <a:rPr lang="es-CO" b="1" dirty="0" smtClean="0"/>
              <a:t>Veamos este texto, a la luz de otros pasajes de la Biblia.   </a:t>
            </a:r>
            <a:endParaRPr lang="es-CO" b="1" dirty="0"/>
          </a:p>
        </p:txBody>
      </p:sp>
    </p:spTree>
    <p:extLst>
      <p:ext uri="{BB962C8B-B14F-4D97-AF65-F5344CB8AC3E}">
        <p14:creationId xmlns:p14="http://schemas.microsoft.com/office/powerpoint/2010/main" val="2530209208"/>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8574" y="638355"/>
            <a:ext cx="11110822" cy="5641675"/>
          </a:xfrm>
          <a:solidFill>
            <a:schemeClr val="bg1"/>
          </a:solidFill>
          <a:scene3d>
            <a:camera prst="orthographicFront"/>
            <a:lightRig rig="threePt" dir="t"/>
          </a:scene3d>
          <a:sp3d>
            <a:bevelT prst="slope"/>
          </a:sp3d>
        </p:spPr>
        <p:txBody>
          <a:bodyPr>
            <a:normAutofit/>
          </a:bodyPr>
          <a:lstStyle/>
          <a:p>
            <a:pPr marL="0" indent="0">
              <a:buNone/>
            </a:pPr>
            <a:r>
              <a:rPr lang="es-CO" sz="3600" b="1" dirty="0" smtClean="0"/>
              <a:t>Los gentiles, por la fe en Cristo son INGERTADOS al pueblo de Israe</a:t>
            </a:r>
            <a:r>
              <a:rPr lang="es-CO" sz="3200" dirty="0" smtClean="0"/>
              <a:t>l. </a:t>
            </a:r>
          </a:p>
          <a:p>
            <a:pPr marL="0" indent="0">
              <a:buNone/>
            </a:pPr>
            <a:r>
              <a:rPr lang="es-CO" sz="3200" dirty="0" smtClean="0">
                <a:solidFill>
                  <a:srgbClr val="FF0000"/>
                </a:solidFill>
              </a:rPr>
              <a:t>Rom.11:1-24. </a:t>
            </a:r>
            <a:r>
              <a:rPr lang="es-CO" sz="3200" dirty="0" smtClean="0"/>
              <a:t> </a:t>
            </a:r>
          </a:p>
          <a:p>
            <a:r>
              <a:rPr lang="es-CO" sz="3200" dirty="0" smtClean="0"/>
              <a:t>Digo </a:t>
            </a:r>
            <a:r>
              <a:rPr lang="es-CO" sz="3200" dirty="0"/>
              <a:t>pues: ¿Ha desechado Dios a su pueblo? En ninguna manera. Porque también yo soy Israelita, de la simiente de Abraham, de la tribu de Benjamín</a:t>
            </a:r>
            <a:r>
              <a:rPr lang="es-CO" sz="3200" dirty="0" smtClean="0"/>
              <a:t>.</a:t>
            </a:r>
            <a:endParaRPr lang="es-CO" sz="3200" dirty="0"/>
          </a:p>
          <a:p>
            <a:r>
              <a:rPr lang="es-CO" sz="3200" dirty="0"/>
              <a:t>2 No ha desechado Dios a su pueblo, al cual antes conoció. ¿O no sabéis qué dice de Elías la Escritura? Cómo hablando con Dios contra Israel dice: </a:t>
            </a:r>
          </a:p>
          <a:p>
            <a:r>
              <a:rPr lang="es-CO" sz="3200" dirty="0"/>
              <a:t>3 Señor, a tus profetas han [dado] muerte, y tus altares han derruido; y yo he quedado solo, y procuran </a:t>
            </a:r>
            <a:r>
              <a:rPr lang="es-CO" sz="3200" dirty="0" smtClean="0"/>
              <a:t>matarme.</a:t>
            </a:r>
            <a:endParaRPr lang="es-CO" sz="3200" dirty="0"/>
          </a:p>
        </p:txBody>
      </p:sp>
    </p:spTree>
    <p:extLst>
      <p:ext uri="{BB962C8B-B14F-4D97-AF65-F5344CB8AC3E}">
        <p14:creationId xmlns:p14="http://schemas.microsoft.com/office/powerpoint/2010/main" val="177207995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7803" y="500332"/>
            <a:ext cx="11490385" cy="5969479"/>
          </a:xfrm>
          <a:solidFill>
            <a:schemeClr val="bg2"/>
          </a:solidFill>
          <a:scene3d>
            <a:camera prst="orthographicFront"/>
            <a:lightRig rig="threePt" dir="t"/>
          </a:scene3d>
          <a:sp3d>
            <a:bevelT prst="slope"/>
          </a:sp3d>
        </p:spPr>
        <p:txBody>
          <a:bodyPr>
            <a:normAutofit/>
          </a:bodyPr>
          <a:lstStyle/>
          <a:p>
            <a:r>
              <a:rPr lang="es-CO" dirty="0"/>
              <a:t>4 Mas ¿qué le dice la respuesta de Dios? He dejado para mí siete mil varones, que no han doblado las rodillas delante de Baal. 5 Así también, aun en este tiempo ha quedado remanente por la elección graciosa [de Dios]. </a:t>
            </a:r>
          </a:p>
          <a:p>
            <a:r>
              <a:rPr lang="es-CO" dirty="0"/>
              <a:t>6 Y si por gracia, luego no por las obras; de otra manera la gracia ya no es gracia. Y si por las obras, ya no es gracia; de otra manera la obra ya no es obra. 7 ¿Qué pues? Lo que buscaba Israel, aquello no [lo] ha alcanzado, mas los electos lo han alcanzado; y los demás fueron cegados; </a:t>
            </a:r>
          </a:p>
          <a:p>
            <a:r>
              <a:rPr lang="es-CO" dirty="0"/>
              <a:t>8 (como está escrito: Les dio Dios espíritu de remordimiento, ojos con que no vean, y oídos con que no oigan,) hasta el día de hoy. </a:t>
            </a:r>
          </a:p>
          <a:p>
            <a:r>
              <a:rPr lang="es-CO" dirty="0"/>
              <a:t>9 Y David dice: Séales vuelta su mesa en trampa, y en red, y en tropezadero, y en paga; </a:t>
            </a:r>
          </a:p>
          <a:p>
            <a:r>
              <a:rPr lang="es-CO" dirty="0"/>
              <a:t>10 sus ojos sean obscurecidos para que no vean, y agóbiales siempre el espinazo. </a:t>
            </a:r>
          </a:p>
          <a:p>
            <a:endParaRPr lang="es-CO" dirty="0"/>
          </a:p>
        </p:txBody>
      </p:sp>
    </p:spTree>
    <p:extLst>
      <p:ext uri="{BB962C8B-B14F-4D97-AF65-F5344CB8AC3E}">
        <p14:creationId xmlns:p14="http://schemas.microsoft.com/office/powerpoint/2010/main" val="3773088156"/>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176463"/>
            <a:ext cx="11534274" cy="6368716"/>
          </a:xfrm>
          <a:solidFill>
            <a:schemeClr val="bg1"/>
          </a:solidFill>
          <a:scene3d>
            <a:camera prst="orthographicFront"/>
            <a:lightRig rig="threePt" dir="t"/>
          </a:scene3d>
          <a:sp3d>
            <a:bevelT prst="slope"/>
          </a:sp3d>
        </p:spPr>
        <p:txBody>
          <a:bodyPr>
            <a:normAutofit fontScale="92500"/>
          </a:bodyPr>
          <a:lstStyle/>
          <a:p>
            <a:r>
              <a:rPr lang="es-CO" dirty="0"/>
              <a:t>11 Digo pues: ¿Tropezaron luego de tal manera que cayesen del todo? En ninguna manera; mas por la caída de ellos [vino] la salud a los gentiles, para que [por ellos] fuesen provocados a celos</a:t>
            </a:r>
            <a:r>
              <a:rPr lang="es-CO" dirty="0" smtClean="0"/>
              <a:t>.</a:t>
            </a:r>
            <a:endParaRPr lang="es-CO" dirty="0"/>
          </a:p>
          <a:p>
            <a:r>
              <a:rPr lang="es-CO" dirty="0"/>
              <a:t>12 Y si la caída de ellos es la riqueza del mundo, y el menoscabo de ellos, la riqueza de los gentiles, ¿cuánto más [lo será] la plenitud de ellos? </a:t>
            </a:r>
          </a:p>
          <a:p>
            <a:r>
              <a:rPr lang="es-CO" dirty="0"/>
              <a:t>13 Porque (a vosotros digo, gentiles). En cuanto a la verdad, yo soy apóstol de los gentiles, mi ministerio honro, </a:t>
            </a:r>
            <a:r>
              <a:rPr lang="es-CO" dirty="0" smtClean="0"/>
              <a:t>14 </a:t>
            </a:r>
            <a:r>
              <a:rPr lang="es-CO" dirty="0"/>
              <a:t>si en alguna manera provocase a celos a mi nación, e hiciese salvos a algunos de ellos. </a:t>
            </a:r>
            <a:r>
              <a:rPr lang="es-CO" dirty="0" smtClean="0"/>
              <a:t>15 </a:t>
            </a:r>
            <a:r>
              <a:rPr lang="es-CO" dirty="0"/>
              <a:t>Porque si el desechamiento de ellos es la reconciliación del mundo, ¿qué [será] el recibimiento [de ellos], sino vida de [entre] los muertos? </a:t>
            </a:r>
          </a:p>
          <a:p>
            <a:r>
              <a:rPr lang="es-CO" dirty="0"/>
              <a:t>16 </a:t>
            </a:r>
            <a:r>
              <a:rPr lang="es-CO" dirty="0">
                <a:solidFill>
                  <a:srgbClr val="FF0000"/>
                </a:solidFill>
              </a:rPr>
              <a:t>Y si el primer fruto es santo, también lo [será] el todo, y si la raíz [es] santa, también [lo serán] las ramas. </a:t>
            </a:r>
            <a:r>
              <a:rPr lang="es-CO" dirty="0" smtClean="0">
                <a:solidFill>
                  <a:srgbClr val="FF0000"/>
                </a:solidFill>
              </a:rPr>
              <a:t>17 </a:t>
            </a:r>
            <a:r>
              <a:rPr lang="es-CO" dirty="0">
                <a:solidFill>
                  <a:srgbClr val="FF0000"/>
                </a:solidFill>
              </a:rPr>
              <a:t>Y si algunas de las ramas fueron quebradas, y tú, siendo oliva silvestre, has sido injertado en lugar de ellas, y has sido hecho participante de la raíz y de la grosura de la oliva</a:t>
            </a:r>
            <a:r>
              <a:rPr lang="es-CO" dirty="0"/>
              <a:t>; </a:t>
            </a:r>
            <a:r>
              <a:rPr lang="es-CO" dirty="0" smtClean="0"/>
              <a:t>18 </a:t>
            </a:r>
            <a:r>
              <a:rPr lang="es-CO" dirty="0"/>
              <a:t>no te jactes contra las ramas; y si te jactas, [sabe] que no sustentas tú a la raíz, sino la raíz a ti. </a:t>
            </a:r>
          </a:p>
          <a:p>
            <a:r>
              <a:rPr lang="es-CO" dirty="0"/>
              <a:t>19 Dirás pues: Las ramas fueron quebradas para que yo fuese injertado. </a:t>
            </a:r>
          </a:p>
        </p:txBody>
      </p:sp>
    </p:spTree>
    <p:extLst>
      <p:ext uri="{BB962C8B-B14F-4D97-AF65-F5344CB8AC3E}">
        <p14:creationId xmlns:p14="http://schemas.microsoft.com/office/powerpoint/2010/main" val="1784708713"/>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770021"/>
            <a:ext cx="11582400" cy="5117432"/>
          </a:xfrm>
          <a:solidFill>
            <a:schemeClr val="bg1"/>
          </a:solidFill>
          <a:scene3d>
            <a:camera prst="orthographicFront"/>
            <a:lightRig rig="threePt" dir="t"/>
          </a:scene3d>
          <a:sp3d>
            <a:bevelT prst="slope"/>
          </a:sp3d>
        </p:spPr>
        <p:txBody>
          <a:bodyPr>
            <a:normAutofit/>
          </a:bodyPr>
          <a:lstStyle/>
          <a:p>
            <a:r>
              <a:rPr lang="es-CO" dirty="0" smtClean="0"/>
              <a:t>20 </a:t>
            </a:r>
            <a:r>
              <a:rPr lang="es-CO" dirty="0"/>
              <a:t>Bien; por [su] </a:t>
            </a:r>
            <a:r>
              <a:rPr lang="es-CO" u="sng" dirty="0"/>
              <a:t>incredulidad fueron quebradas</a:t>
            </a:r>
            <a:r>
              <a:rPr lang="es-CO" dirty="0"/>
              <a:t>, mas tú por la fe estás en pie. No te ensoberbezcas, antes teme. </a:t>
            </a:r>
          </a:p>
          <a:p>
            <a:r>
              <a:rPr lang="es-CO" dirty="0"/>
              <a:t>21 Que si Dios no perdonó a las ramas naturales, a ti tampoco te perdonará. </a:t>
            </a:r>
          </a:p>
          <a:p>
            <a:r>
              <a:rPr lang="es-CO" dirty="0"/>
              <a:t>22 Mira antes la bondad y la severidad de Dios; la severidad ciertamente en los que cayeron; mas la bondad (de Dios) en ti, si permanecieres en la bondad; [pues] de otra manera tú también serás cortado. </a:t>
            </a:r>
          </a:p>
          <a:p>
            <a:r>
              <a:rPr lang="es-CO" dirty="0"/>
              <a:t>23 Y aun ellos, si no permanecieren en incredulidad, serán injertados; que poderoso es Dios para volverlos a injertar. </a:t>
            </a:r>
          </a:p>
          <a:p>
            <a:r>
              <a:rPr lang="es-CO" dirty="0"/>
              <a:t>24 Porque si tú eres cortado de la oliva [que es] silvestre por naturaleza, y contra natura fuiste injertado en la buena oliva, ¿cuánto más éstos, que son las [ramas] naturales, serán injertados en su oliva? </a:t>
            </a:r>
          </a:p>
        </p:txBody>
      </p:sp>
    </p:spTree>
    <p:extLst>
      <p:ext uri="{BB962C8B-B14F-4D97-AF65-F5344CB8AC3E}">
        <p14:creationId xmlns:p14="http://schemas.microsoft.com/office/powerpoint/2010/main" val="314360056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CO" sz="3600" b="1" i="1" dirty="0" smtClean="0"/>
              <a:t>Las ramas </a:t>
            </a:r>
            <a:r>
              <a:rPr lang="es-CO" sz="3600" b="1" i="1" u="sng" dirty="0" smtClean="0"/>
              <a:t>quebradas</a:t>
            </a:r>
            <a:r>
              <a:rPr lang="es-CO" sz="3600" b="1" i="1" dirty="0" smtClean="0"/>
              <a:t>, representan a los israelitas que apostataron de la Palabra de Dios, que Él les había revelado.  </a:t>
            </a:r>
            <a:endParaRPr lang="es-CO" sz="3600" b="1" i="1" dirty="0"/>
          </a:p>
        </p:txBody>
      </p:sp>
      <p:sp>
        <p:nvSpPr>
          <p:cNvPr id="3" name="Marcador de contenido 2"/>
          <p:cNvSpPr>
            <a:spLocks noGrp="1"/>
          </p:cNvSpPr>
          <p:nvPr>
            <p:ph idx="1"/>
          </p:nvPr>
        </p:nvSpPr>
        <p:spPr>
          <a:xfrm>
            <a:off x="838200" y="5118683"/>
            <a:ext cx="10515600" cy="1458580"/>
          </a:xfrm>
        </p:spPr>
        <p:txBody>
          <a:bodyPr>
            <a:noAutofit/>
          </a:bodyPr>
          <a:lstStyle/>
          <a:p>
            <a:pPr marL="0" indent="0" algn="ctr">
              <a:buNone/>
            </a:pPr>
            <a:r>
              <a:rPr lang="es-CO" sz="3200" b="1" i="1" dirty="0" smtClean="0"/>
              <a:t>Las ramas </a:t>
            </a:r>
            <a:r>
              <a:rPr lang="es-CO" sz="3200" b="1" i="1" u="sng" dirty="0" smtClean="0"/>
              <a:t>injertadas</a:t>
            </a:r>
            <a:r>
              <a:rPr lang="es-CO" sz="3200" b="1" i="1" dirty="0" smtClean="0"/>
              <a:t>, representan a los gentiles que aceptan el mensaje, que despreciaron los israelitas apóstatas del N. T.</a:t>
            </a:r>
          </a:p>
          <a:p>
            <a:pPr marL="0" indent="0" algn="ctr">
              <a:buNone/>
            </a:pPr>
            <a:r>
              <a:rPr lang="es-CO" sz="3200" b="1" i="1" dirty="0" smtClean="0"/>
              <a:t> </a:t>
            </a:r>
            <a:r>
              <a:rPr lang="es-CO" sz="3200" b="1" i="1" dirty="0" smtClean="0">
                <a:solidFill>
                  <a:srgbClr val="FF0000"/>
                </a:solidFill>
              </a:rPr>
              <a:t>Note que el tronco queda firme, el remanente fiel .  </a:t>
            </a:r>
            <a:endParaRPr lang="es-CO" sz="3200" b="1" i="1" dirty="0">
              <a:solidFill>
                <a:srgbClr val="FF0000"/>
              </a:solidFill>
            </a:endParaRPr>
          </a:p>
        </p:txBody>
      </p:sp>
      <p:pic>
        <p:nvPicPr>
          <p:cNvPr id="6" name="Imagen 5"/>
          <p:cNvPicPr>
            <a:picLocks noChangeAspect="1"/>
          </p:cNvPicPr>
          <p:nvPr/>
        </p:nvPicPr>
        <p:blipFill>
          <a:blip r:embed="rId2"/>
          <a:stretch>
            <a:fillRect/>
          </a:stretch>
        </p:blipFill>
        <p:spPr>
          <a:xfrm>
            <a:off x="838200" y="1836319"/>
            <a:ext cx="5610726" cy="3136734"/>
          </a:xfrm>
          <a:prstGeom prst="rect">
            <a:avLst/>
          </a:prstGeom>
          <a:scene3d>
            <a:camera prst="orthographicFront"/>
            <a:lightRig rig="threePt" dir="t"/>
          </a:scene3d>
          <a:sp3d>
            <a:bevelT prst="slope"/>
          </a:sp3d>
        </p:spPr>
      </p:pic>
      <p:pic>
        <p:nvPicPr>
          <p:cNvPr id="7" name="Imagen 6"/>
          <p:cNvPicPr>
            <a:picLocks noChangeAspect="1"/>
          </p:cNvPicPr>
          <p:nvPr/>
        </p:nvPicPr>
        <p:blipFill>
          <a:blip r:embed="rId3"/>
          <a:stretch>
            <a:fillRect/>
          </a:stretch>
        </p:blipFill>
        <p:spPr>
          <a:xfrm>
            <a:off x="6898105" y="1836319"/>
            <a:ext cx="4455695" cy="3136733"/>
          </a:xfrm>
          <a:prstGeom prst="rect">
            <a:avLst/>
          </a:prstGeom>
          <a:scene3d>
            <a:camera prst="orthographicFront"/>
            <a:lightRig rig="threePt" dir="t"/>
          </a:scene3d>
          <a:sp3d>
            <a:bevelT prst="slope"/>
          </a:sp3d>
        </p:spPr>
      </p:pic>
    </p:spTree>
    <p:extLst>
      <p:ext uri="{BB962C8B-B14F-4D97-AF65-F5344CB8AC3E}">
        <p14:creationId xmlns:p14="http://schemas.microsoft.com/office/powerpoint/2010/main" val="4058335140"/>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529389"/>
            <a:ext cx="11454064" cy="5887452"/>
          </a:xfrm>
          <a:solidFill>
            <a:schemeClr val="bg1"/>
          </a:solidFill>
          <a:scene3d>
            <a:camera prst="orthographicFront"/>
            <a:lightRig rig="threePt" dir="t"/>
          </a:scene3d>
          <a:sp3d>
            <a:bevelT prst="slope"/>
          </a:sp3d>
        </p:spPr>
        <p:txBody>
          <a:bodyPr>
            <a:normAutofit/>
          </a:bodyPr>
          <a:lstStyle/>
          <a:p>
            <a:pPr marL="0" indent="0">
              <a:buNone/>
            </a:pPr>
            <a:r>
              <a:rPr lang="es-CO" sz="3600" b="1" dirty="0" smtClean="0"/>
              <a:t>¿Cómo llegan los gentiles a ser “injertados”?</a:t>
            </a:r>
          </a:p>
          <a:p>
            <a:pPr marL="0" indent="0">
              <a:buNone/>
            </a:pPr>
            <a:endParaRPr lang="es-CO" dirty="0" smtClean="0">
              <a:solidFill>
                <a:srgbClr val="FF0000"/>
              </a:solidFill>
            </a:endParaRPr>
          </a:p>
          <a:p>
            <a:pPr marL="0" indent="0">
              <a:buNone/>
            </a:pPr>
            <a:r>
              <a:rPr lang="es-CO" dirty="0" smtClean="0">
                <a:solidFill>
                  <a:srgbClr val="FF0000"/>
                </a:solidFill>
              </a:rPr>
              <a:t>Ga.3:26-29</a:t>
            </a:r>
            <a:r>
              <a:rPr lang="es-CO" dirty="0" smtClean="0"/>
              <a:t>. </a:t>
            </a:r>
            <a:r>
              <a:rPr lang="es-CO" b="1" dirty="0" smtClean="0"/>
              <a:t>Por la fe, Llegamos a ser hijos de Abram, las promesas y requisitos, nos son dados a nosotros los gentiles</a:t>
            </a:r>
            <a:r>
              <a:rPr lang="es-CO" dirty="0" smtClean="0"/>
              <a:t>, </a:t>
            </a:r>
            <a:r>
              <a:rPr lang="es-CO" b="1" dirty="0" smtClean="0"/>
              <a:t>y ahora somos una sola familia. </a:t>
            </a:r>
          </a:p>
          <a:p>
            <a:r>
              <a:rPr lang="es-CO" dirty="0"/>
              <a:t> </a:t>
            </a:r>
            <a:r>
              <a:rPr lang="es-CO" dirty="0" smtClean="0"/>
              <a:t>26 porque </a:t>
            </a:r>
            <a:r>
              <a:rPr lang="es-CO" dirty="0"/>
              <a:t>todos sois hijos de Dios por la fe en Cristo Jesús. </a:t>
            </a:r>
          </a:p>
          <a:p>
            <a:r>
              <a:rPr lang="es-CO" dirty="0"/>
              <a:t>27 Porque todos los que habéis sido bautizados en Cristo, de Cristo estáis vestidos. </a:t>
            </a:r>
            <a:endParaRPr lang="es-CO" dirty="0" smtClean="0"/>
          </a:p>
          <a:p>
            <a:r>
              <a:rPr lang="es-CO" dirty="0" smtClean="0"/>
              <a:t>28 </a:t>
            </a:r>
            <a:r>
              <a:rPr lang="es-CO" dirty="0"/>
              <a:t>No hay [aquí] judío, ni griego; no hay siervo, ni libre; no hay macho, ni hembra: </a:t>
            </a:r>
            <a:r>
              <a:rPr lang="es-CO" u="sng" dirty="0"/>
              <a:t>porque todos vosotros sois uno en Cristo Jesús</a:t>
            </a:r>
            <a:r>
              <a:rPr lang="es-CO" dirty="0"/>
              <a:t>. </a:t>
            </a:r>
            <a:endParaRPr lang="es-CO" dirty="0" smtClean="0"/>
          </a:p>
          <a:p>
            <a:r>
              <a:rPr lang="es-CO" dirty="0" smtClean="0"/>
              <a:t>29 </a:t>
            </a:r>
            <a:r>
              <a:rPr lang="es-CO" dirty="0"/>
              <a:t>Y si vosotros sois de Cristo, ciertamente la </a:t>
            </a:r>
            <a:r>
              <a:rPr lang="es-CO" u="sng" dirty="0"/>
              <a:t>Simiente de Abraham sois, y conforme a la promesa, los herederos</a:t>
            </a:r>
            <a:r>
              <a:rPr lang="es-CO" dirty="0"/>
              <a:t>. </a:t>
            </a:r>
          </a:p>
        </p:txBody>
      </p:sp>
    </p:spTree>
    <p:extLst>
      <p:ext uri="{BB962C8B-B14F-4D97-AF65-F5344CB8AC3E}">
        <p14:creationId xmlns:p14="http://schemas.microsoft.com/office/powerpoint/2010/main" val="211608132"/>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sz="3600" b="1" i="1" dirty="0" smtClean="0"/>
              <a:t>DE ESTA FORMA, SEGÚN LA BIBLIA, ISRAELITA Y GENTILES POR LA FE EN CRISTO LLEGAMOS A SER UN SOLO PUEBLO </a:t>
            </a:r>
            <a:endParaRPr lang="es-CO" sz="3600" b="1" i="1" dirty="0"/>
          </a:p>
        </p:txBody>
      </p:sp>
      <p:pic>
        <p:nvPicPr>
          <p:cNvPr id="4" name="Imagen 3"/>
          <p:cNvPicPr>
            <a:picLocks noChangeAspect="1"/>
          </p:cNvPicPr>
          <p:nvPr/>
        </p:nvPicPr>
        <p:blipFill>
          <a:blip r:embed="rId2"/>
          <a:stretch>
            <a:fillRect/>
          </a:stretch>
        </p:blipFill>
        <p:spPr>
          <a:xfrm>
            <a:off x="1631092" y="2014152"/>
            <a:ext cx="8971005" cy="4300151"/>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341151828"/>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77516"/>
            <a:ext cx="10515600" cy="5599447"/>
          </a:xfrm>
          <a:solidFill>
            <a:schemeClr val="bg1"/>
          </a:solidFill>
          <a:scene3d>
            <a:camera prst="orthographicFront"/>
            <a:lightRig rig="threePt" dir="t"/>
          </a:scene3d>
          <a:sp3d>
            <a:bevelT prst="slope"/>
          </a:sp3d>
        </p:spPr>
        <p:txBody>
          <a:bodyPr>
            <a:normAutofit fontScale="92500" lnSpcReduction="10000"/>
          </a:bodyPr>
          <a:lstStyle/>
          <a:p>
            <a:pPr marL="0" indent="0">
              <a:buNone/>
            </a:pPr>
            <a:r>
              <a:rPr lang="es-CO" sz="3900" b="1" dirty="0" smtClean="0"/>
              <a:t>¿Qué exigencia le hace Cristo al Israel del N. T.?</a:t>
            </a:r>
          </a:p>
          <a:p>
            <a:r>
              <a:rPr lang="es-CO" sz="3200" b="1" dirty="0" smtClean="0">
                <a:solidFill>
                  <a:srgbClr val="FF0000"/>
                </a:solidFill>
              </a:rPr>
              <a:t>Juan 14:15. “</a:t>
            </a:r>
            <a:r>
              <a:rPr lang="es-CO" sz="3200" i="1" dirty="0" smtClean="0"/>
              <a:t>Si </a:t>
            </a:r>
            <a:r>
              <a:rPr lang="es-CO" sz="3200" i="1" dirty="0"/>
              <a:t>me amáis, guardad mis </a:t>
            </a:r>
            <a:r>
              <a:rPr lang="es-CO" sz="3600" i="1" dirty="0" smtClean="0"/>
              <a:t>mandamientos”. </a:t>
            </a:r>
          </a:p>
          <a:p>
            <a:pPr marL="0" indent="0">
              <a:buNone/>
            </a:pPr>
            <a:endParaRPr lang="es-CO" sz="3600" b="1" i="1" dirty="0">
              <a:solidFill>
                <a:srgbClr val="FF0000"/>
              </a:solidFill>
            </a:endParaRPr>
          </a:p>
          <a:p>
            <a:pPr marL="0" indent="0">
              <a:buNone/>
            </a:pPr>
            <a:r>
              <a:rPr lang="es-CO" sz="3900" b="1" dirty="0"/>
              <a:t>¿Bajo que norma será juzgado Israel?</a:t>
            </a:r>
          </a:p>
          <a:p>
            <a:r>
              <a:rPr lang="es-CO" sz="3200" b="1" dirty="0" smtClean="0">
                <a:solidFill>
                  <a:srgbClr val="FF0000"/>
                </a:solidFill>
              </a:rPr>
              <a:t>Sant.2:10-12</a:t>
            </a:r>
            <a:r>
              <a:rPr lang="es-CO" sz="3200" b="1" dirty="0">
                <a:solidFill>
                  <a:srgbClr val="FF0000"/>
                </a:solidFill>
              </a:rPr>
              <a:t>. </a:t>
            </a:r>
            <a:r>
              <a:rPr lang="es-CO" sz="3200" b="1" dirty="0" smtClean="0"/>
              <a:t>“</a:t>
            </a:r>
            <a:r>
              <a:rPr lang="es-CO" sz="3200" i="1" dirty="0" smtClean="0"/>
              <a:t>Porque </a:t>
            </a:r>
            <a:r>
              <a:rPr lang="es-CO" sz="3200" i="1" dirty="0"/>
              <a:t>cualquiera que hubiere guardado toda la ley, y ofendiere en un punto, es hecho culpable de todos. </a:t>
            </a:r>
          </a:p>
          <a:p>
            <a:r>
              <a:rPr lang="es-CO" sz="3200" i="1" dirty="0"/>
              <a:t>11 Porque el que dijo: No cometerás adulterio; también ha dicho: No matarás. Y, si no hubieres cometido adulterio, pero hubieres matado, ya eres hecho transgresor de la Ley</a:t>
            </a:r>
            <a:r>
              <a:rPr lang="es-CO" sz="3200" i="1" dirty="0" smtClean="0"/>
              <a:t>.</a:t>
            </a:r>
            <a:endParaRPr lang="es-CO" sz="3200" i="1" dirty="0"/>
          </a:p>
          <a:p>
            <a:r>
              <a:rPr lang="es-CO" sz="3200" i="1" dirty="0"/>
              <a:t>12 Así hablad, y así obrad, como los que habéis de ser </a:t>
            </a:r>
            <a:r>
              <a:rPr lang="es-CO" sz="3200" i="1" u="sng" dirty="0"/>
              <a:t>juzgados por la ley de [la] </a:t>
            </a:r>
            <a:r>
              <a:rPr lang="es-CO" sz="3200" i="1" u="sng" dirty="0" smtClean="0"/>
              <a:t>libertad</a:t>
            </a:r>
            <a:r>
              <a:rPr lang="es-CO" sz="3200" i="1" dirty="0" smtClean="0"/>
              <a:t>”.</a:t>
            </a:r>
            <a:endParaRPr lang="es-CO" sz="3200" i="1" dirty="0"/>
          </a:p>
        </p:txBody>
      </p:sp>
    </p:spTree>
    <p:extLst>
      <p:ext uri="{BB962C8B-B14F-4D97-AF65-F5344CB8AC3E}">
        <p14:creationId xmlns:p14="http://schemas.microsoft.com/office/powerpoint/2010/main" val="812508186"/>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8295" y="450575"/>
            <a:ext cx="11476382" cy="6029738"/>
          </a:xfrm>
          <a:solidFill>
            <a:schemeClr val="bg1">
              <a:lumMod val="95000"/>
            </a:schemeClr>
          </a:solidFill>
          <a:scene3d>
            <a:camera prst="orthographicFront"/>
            <a:lightRig rig="threePt" dir="t"/>
          </a:scene3d>
          <a:sp3d>
            <a:bevelT prst="slope"/>
          </a:sp3d>
        </p:spPr>
        <p:txBody>
          <a:bodyPr>
            <a:normAutofit fontScale="92500" lnSpcReduction="10000"/>
          </a:bodyPr>
          <a:lstStyle/>
          <a:p>
            <a:pPr marL="0" indent="0" algn="ctr">
              <a:buNone/>
            </a:pPr>
            <a:r>
              <a:rPr lang="es-CO" dirty="0" smtClean="0">
                <a:solidFill>
                  <a:srgbClr val="FF0000"/>
                </a:solidFill>
              </a:rPr>
              <a:t>Ap.12:17</a:t>
            </a:r>
            <a:r>
              <a:rPr lang="es-CO" dirty="0"/>
              <a:t>: </a:t>
            </a:r>
            <a:r>
              <a:rPr lang="es-CO" dirty="0" smtClean="0"/>
              <a:t>“Entonces </a:t>
            </a:r>
            <a:r>
              <a:rPr lang="es-CO" dirty="0"/>
              <a:t>el dragón se llenó de ira contra la mujer y se fue a hacer la guerra contra el resto de la descendencia de ella,[14] contra los que guardan los mandamientos de Dios y tienen el testimonio de </a:t>
            </a:r>
            <a:r>
              <a:rPr lang="es-CO" dirty="0" smtClean="0"/>
              <a:t>Jesucristo”.</a:t>
            </a:r>
          </a:p>
          <a:p>
            <a:pPr marL="0" indent="0" algn="ctr">
              <a:buNone/>
            </a:pPr>
            <a:endParaRPr lang="es-CO" dirty="0" smtClean="0"/>
          </a:p>
          <a:p>
            <a:pPr marL="0" indent="0" algn="ctr">
              <a:buNone/>
            </a:pPr>
            <a:r>
              <a:rPr lang="es-CO" dirty="0" smtClean="0"/>
              <a:t>El Dragón es Satanás, la mujer es la iglesia tanto del A. T. como del Nuevo Testamento. Los “descendientes de la mujer”, antes del “resto de la descendencia de ella” ”, el es pueblo remanente de Israel, que habían “guardado los mandamientos de Dios”, por tanto, el “resto de la descendencia de la mujer”, son los que guardan LOS mandamientos de Dios, que por su puesto incluye, guardar el sábado, séptimo día, que Dios bendijo en la creación. </a:t>
            </a:r>
          </a:p>
          <a:p>
            <a:pPr marL="0" indent="0" algn="ctr">
              <a:buNone/>
            </a:pPr>
            <a:endParaRPr lang="es-CO" dirty="0" smtClean="0"/>
          </a:p>
          <a:p>
            <a:pPr marL="0" indent="0" algn="ctr">
              <a:buNone/>
            </a:pPr>
            <a:r>
              <a:rPr lang="es-CO" dirty="0" smtClean="0"/>
              <a:t>Aquí tenemos descrita la “lucha secular entre Cristo y Satanás” en pleno desarrollo, desde el Edén, hasta la segunda venida de Cristo. Satanás luchando por destruir al REMANENTE de la iglesia, los que guardan los mandamientos DE DIOS, y Cristo defendiendo a su remanente precioso, como defiende “la niña de sus ojos”. </a:t>
            </a:r>
            <a:r>
              <a:rPr lang="es-CO" dirty="0" smtClean="0">
                <a:solidFill>
                  <a:srgbClr val="FF0000"/>
                </a:solidFill>
              </a:rPr>
              <a:t>(Ver Zac.2:8).    </a:t>
            </a:r>
            <a:endParaRPr lang="es-CO" dirty="0">
              <a:solidFill>
                <a:srgbClr val="FF0000"/>
              </a:solidFill>
            </a:endParaRPr>
          </a:p>
        </p:txBody>
      </p:sp>
    </p:spTree>
    <p:extLst>
      <p:ext uri="{BB962C8B-B14F-4D97-AF65-F5344CB8AC3E}">
        <p14:creationId xmlns:p14="http://schemas.microsoft.com/office/powerpoint/2010/main" val="2869374091"/>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0841" y="365125"/>
            <a:ext cx="11486147" cy="1325563"/>
          </a:xfrm>
        </p:spPr>
        <p:txBody>
          <a:bodyPr>
            <a:noAutofit/>
          </a:bodyPr>
          <a:lstStyle/>
          <a:p>
            <a:pPr algn="ctr"/>
            <a:r>
              <a:rPr lang="es-CO" sz="3200" b="1" dirty="0" smtClean="0"/>
              <a:t>Dios le entregó al pueblo de Israel a través de Moisés la Ley</a:t>
            </a:r>
            <a:r>
              <a:rPr lang="es-CO" sz="3200" b="1" dirty="0"/>
              <a:t> </a:t>
            </a:r>
            <a:r>
              <a:rPr lang="es-CO" sz="3200" b="1" dirty="0" smtClean="0"/>
              <a:t>escrita, </a:t>
            </a:r>
            <a:r>
              <a:rPr lang="es-CO" sz="3200" b="1" dirty="0" smtClean="0">
                <a:solidFill>
                  <a:srgbClr val="FF0000"/>
                </a:solidFill>
              </a:rPr>
              <a:t>(Ver Ex.31:18).</a:t>
            </a:r>
            <a:br>
              <a:rPr lang="es-CO" sz="3200" b="1" dirty="0" smtClean="0">
                <a:solidFill>
                  <a:srgbClr val="FF0000"/>
                </a:solidFill>
              </a:rPr>
            </a:br>
            <a:r>
              <a:rPr lang="es-CO" sz="3200" b="1" dirty="0" smtClean="0"/>
              <a:t>Abraham la conocía y la guardo antes</a:t>
            </a:r>
            <a:r>
              <a:rPr lang="es-CO" sz="3200" b="1" dirty="0"/>
              <a:t> </a:t>
            </a:r>
            <a:r>
              <a:rPr lang="es-CO" sz="3200" b="1" dirty="0" smtClean="0"/>
              <a:t>del Sinaí. </a:t>
            </a:r>
            <a:r>
              <a:rPr lang="es-CO" sz="3200" b="1" dirty="0" smtClean="0">
                <a:solidFill>
                  <a:srgbClr val="FF0000"/>
                </a:solidFill>
              </a:rPr>
              <a:t>(Ver Gé.26: 5).</a:t>
            </a:r>
            <a:endParaRPr lang="es-CO" sz="3200" b="1" dirty="0">
              <a:solidFill>
                <a:srgbClr val="FF0000"/>
              </a:solidFill>
            </a:endParaRPr>
          </a:p>
        </p:txBody>
      </p:sp>
      <p:sp>
        <p:nvSpPr>
          <p:cNvPr id="3" name="Marcador de contenido 2"/>
          <p:cNvSpPr>
            <a:spLocks noGrp="1"/>
          </p:cNvSpPr>
          <p:nvPr>
            <p:ph idx="1"/>
          </p:nvPr>
        </p:nvSpPr>
        <p:spPr>
          <a:xfrm>
            <a:off x="320841" y="4580380"/>
            <a:ext cx="11486147" cy="1993415"/>
          </a:xfrm>
        </p:spPr>
        <p:txBody>
          <a:bodyPr>
            <a:normAutofit fontScale="92500" lnSpcReduction="20000"/>
          </a:bodyPr>
          <a:lstStyle/>
          <a:p>
            <a:pPr marL="0" indent="0" algn="ctr">
              <a:buNone/>
            </a:pPr>
            <a:r>
              <a:rPr lang="es-CO" dirty="0" smtClean="0"/>
              <a:t>Cuando un israelita o gentil hoy, entrega su vida a Cristo, el Espíritu Santo comienza a realizar su obra transformadora dentro de él, capacitándolo para obedecer la ley de Dios. </a:t>
            </a:r>
            <a:r>
              <a:rPr lang="es-CO" dirty="0" smtClean="0">
                <a:solidFill>
                  <a:srgbClr val="FF0000"/>
                </a:solidFill>
              </a:rPr>
              <a:t>(Ver Ez.36:27). </a:t>
            </a:r>
          </a:p>
          <a:p>
            <a:pPr marL="0" indent="0" algn="ctr">
              <a:buNone/>
            </a:pPr>
            <a:r>
              <a:rPr lang="es-CO" dirty="0" smtClean="0"/>
              <a:t>Sobre esa ley se realizará el juicio del pueblo de Israel, y se exigirá haberla obedecido para ingresar a la Santa </a:t>
            </a:r>
            <a:r>
              <a:rPr lang="es-CO" dirty="0"/>
              <a:t>C</a:t>
            </a:r>
            <a:r>
              <a:rPr lang="es-CO" dirty="0" smtClean="0"/>
              <a:t>iudad, y comer del árbol de la Vida. </a:t>
            </a:r>
            <a:r>
              <a:rPr lang="es-CO" dirty="0" smtClean="0">
                <a:solidFill>
                  <a:srgbClr val="FF0000"/>
                </a:solidFill>
              </a:rPr>
              <a:t>(Ver Ap.22:14). </a:t>
            </a:r>
            <a:r>
              <a:rPr lang="es-CO" dirty="0" smtClean="0"/>
              <a:t>Es decir, al cielo no entrará ningún desobediente a la Ley de Dios.  </a:t>
            </a:r>
            <a:endParaRPr lang="es-CO" dirty="0"/>
          </a:p>
        </p:txBody>
      </p:sp>
      <p:pic>
        <p:nvPicPr>
          <p:cNvPr id="5" name="Imagen 4"/>
          <p:cNvPicPr>
            <a:picLocks noChangeAspect="1"/>
          </p:cNvPicPr>
          <p:nvPr/>
        </p:nvPicPr>
        <p:blipFill>
          <a:blip r:embed="rId2"/>
          <a:stretch>
            <a:fillRect/>
          </a:stretch>
        </p:blipFill>
        <p:spPr>
          <a:xfrm>
            <a:off x="4652212" y="1847349"/>
            <a:ext cx="3368842" cy="2576371"/>
          </a:xfrm>
          <a:prstGeom prst="rect">
            <a:avLst/>
          </a:prstGeom>
        </p:spPr>
      </p:pic>
      <p:pic>
        <p:nvPicPr>
          <p:cNvPr id="6" name="Imagen 5"/>
          <p:cNvPicPr>
            <a:picLocks noChangeAspect="1"/>
          </p:cNvPicPr>
          <p:nvPr/>
        </p:nvPicPr>
        <p:blipFill>
          <a:blip r:embed="rId3"/>
          <a:stretch>
            <a:fillRect/>
          </a:stretch>
        </p:blipFill>
        <p:spPr>
          <a:xfrm>
            <a:off x="8197516" y="1847349"/>
            <a:ext cx="3156284" cy="2576371"/>
          </a:xfrm>
          <a:prstGeom prst="rect">
            <a:avLst/>
          </a:prstGeom>
        </p:spPr>
      </p:pic>
      <p:pic>
        <p:nvPicPr>
          <p:cNvPr id="7" name="Imagen 6"/>
          <p:cNvPicPr>
            <a:picLocks noChangeAspect="1"/>
          </p:cNvPicPr>
          <p:nvPr/>
        </p:nvPicPr>
        <p:blipFill>
          <a:blip r:embed="rId4"/>
          <a:stretch>
            <a:fillRect/>
          </a:stretch>
        </p:blipFill>
        <p:spPr>
          <a:xfrm>
            <a:off x="838200" y="1847348"/>
            <a:ext cx="3653589" cy="2576372"/>
          </a:xfrm>
          <a:prstGeom prst="rect">
            <a:avLst/>
          </a:prstGeom>
        </p:spPr>
      </p:pic>
    </p:spTree>
    <p:extLst>
      <p:ext uri="{BB962C8B-B14F-4D97-AF65-F5344CB8AC3E}">
        <p14:creationId xmlns:p14="http://schemas.microsoft.com/office/powerpoint/2010/main" val="548899058"/>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599" y="176464"/>
            <a:ext cx="6740612" cy="5037220"/>
          </a:xfrm>
          <a:solidFill>
            <a:schemeClr val="bg1"/>
          </a:solidFill>
          <a:scene3d>
            <a:camera prst="orthographicFront"/>
            <a:lightRig rig="threePt" dir="t"/>
          </a:scene3d>
          <a:sp3d>
            <a:bevelT prst="slope"/>
          </a:sp3d>
        </p:spPr>
        <p:txBody>
          <a:bodyPr>
            <a:normAutofit fontScale="90000"/>
          </a:bodyPr>
          <a:lstStyle/>
          <a:p>
            <a:r>
              <a:rPr lang="es-CO" sz="3100" b="1" dirty="0" smtClean="0"/>
              <a:t>Ahora vemos tres cosas muy importantes. </a:t>
            </a:r>
            <a:br>
              <a:rPr lang="es-CO" sz="3100" b="1" dirty="0" smtClean="0"/>
            </a:br>
            <a:r>
              <a:rPr lang="es-CO" sz="4000" b="1" i="1" dirty="0" smtClean="0"/>
              <a:t>1</a:t>
            </a:r>
            <a:r>
              <a:rPr lang="es-CO" sz="3100" dirty="0" smtClean="0"/>
              <a:t>). Dios exigía en el A.T. al pueblo de Israel guardar el sábado, esto incluye guardar los diez mandamientos </a:t>
            </a:r>
            <a:r>
              <a:rPr lang="es-CO" sz="3200" dirty="0" smtClean="0"/>
              <a:t> </a:t>
            </a:r>
            <a:r>
              <a:rPr lang="es-CO" sz="3200" dirty="0" smtClean="0">
                <a:solidFill>
                  <a:srgbClr val="FF0000"/>
                </a:solidFill>
              </a:rPr>
              <a:t>Ex.31:12-17. </a:t>
            </a:r>
            <a:r>
              <a:rPr lang="es-CO" sz="3200" dirty="0" smtClean="0"/>
              <a:t> </a:t>
            </a:r>
            <a:br>
              <a:rPr lang="es-CO" sz="3200" dirty="0" smtClean="0"/>
            </a:br>
            <a:r>
              <a:rPr lang="es-CO" sz="4000" b="1" i="1" dirty="0" smtClean="0"/>
              <a:t>2</a:t>
            </a:r>
            <a:r>
              <a:rPr lang="es-CO" sz="3200" dirty="0" smtClean="0"/>
              <a:t>)</a:t>
            </a:r>
            <a:r>
              <a:rPr lang="es-CO" sz="3100" dirty="0"/>
              <a:t>.</a:t>
            </a:r>
            <a:r>
              <a:rPr lang="es-CO" sz="3100" dirty="0" smtClean="0"/>
              <a:t> En el N. T. Cristo, exige a sus Hijos, obedecer la Ley, esto incluye guardar el sábado. </a:t>
            </a:r>
            <a:r>
              <a:rPr lang="es-CO" sz="3100" dirty="0" smtClean="0">
                <a:solidFill>
                  <a:srgbClr val="FF0000"/>
                </a:solidFill>
              </a:rPr>
              <a:t>Juan 14:15, Luc.4:16; 23:56; 1 Ju.2:3,4.</a:t>
            </a:r>
            <a:br>
              <a:rPr lang="es-CO" sz="3100" dirty="0" smtClean="0">
                <a:solidFill>
                  <a:srgbClr val="FF0000"/>
                </a:solidFill>
              </a:rPr>
            </a:br>
            <a:r>
              <a:rPr lang="es-CO" sz="3600" b="1" i="1" dirty="0" smtClean="0"/>
              <a:t>3)</a:t>
            </a:r>
            <a:r>
              <a:rPr lang="es-CO" sz="3100" dirty="0" smtClean="0"/>
              <a:t>. En la tierra nueva se observará el sábado, lo cual incluye todos los diez mandamientos. </a:t>
            </a:r>
            <a:r>
              <a:rPr lang="es-CO" dirty="0" smtClean="0"/>
              <a:t> </a:t>
            </a:r>
            <a:endParaRPr lang="es-CO" dirty="0"/>
          </a:p>
        </p:txBody>
      </p:sp>
      <p:pic>
        <p:nvPicPr>
          <p:cNvPr id="4" name="Imagen 3"/>
          <p:cNvPicPr>
            <a:picLocks noChangeAspect="1"/>
          </p:cNvPicPr>
          <p:nvPr/>
        </p:nvPicPr>
        <p:blipFill>
          <a:blip r:embed="rId2"/>
          <a:stretch>
            <a:fillRect/>
          </a:stretch>
        </p:blipFill>
        <p:spPr>
          <a:xfrm>
            <a:off x="7186863" y="176464"/>
            <a:ext cx="5005137" cy="5037220"/>
          </a:xfrm>
          <a:prstGeom prst="rect">
            <a:avLst/>
          </a:prstGeom>
          <a:scene3d>
            <a:camera prst="orthographicFront"/>
            <a:lightRig rig="threePt" dir="t"/>
          </a:scene3d>
          <a:sp3d>
            <a:bevelT prst="slope"/>
          </a:sp3d>
        </p:spPr>
      </p:pic>
      <p:sp>
        <p:nvSpPr>
          <p:cNvPr id="5" name="Rectángulo 4"/>
          <p:cNvSpPr/>
          <p:nvPr/>
        </p:nvSpPr>
        <p:spPr>
          <a:xfrm>
            <a:off x="7379368" y="385013"/>
            <a:ext cx="1876927" cy="4893647"/>
          </a:xfrm>
          <a:prstGeom prst="rect">
            <a:avLst/>
          </a:prstGeom>
          <a:solidFill>
            <a:schemeClr val="accent1">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smtClean="0">
                <a:ln>
                  <a:noFill/>
                </a:ln>
                <a:solidFill>
                  <a:srgbClr val="FF0000"/>
                </a:solidFill>
                <a:effectLst/>
                <a:uLnTx/>
                <a:uFillTx/>
                <a:latin typeface="Calibri" panose="020F0502020204030204"/>
                <a:ea typeface="+mn-ea"/>
                <a:cs typeface="+mn-cs"/>
              </a:rPr>
              <a:t>Y </a:t>
            </a:r>
            <a:r>
              <a:rPr kumimoji="0" lang="es-CO" sz="2400" b="0" i="0" u="none" strike="noStrike" kern="1200" cap="none" spc="0" normalizeH="0" baseline="0" noProof="0" dirty="0">
                <a:ln>
                  <a:noFill/>
                </a:ln>
                <a:solidFill>
                  <a:srgbClr val="FF0000"/>
                </a:solidFill>
                <a:effectLst/>
                <a:uLnTx/>
                <a:uFillTx/>
                <a:latin typeface="Calibri" panose="020F0502020204030204"/>
                <a:ea typeface="+mn-ea"/>
                <a:cs typeface="+mn-cs"/>
              </a:rPr>
              <a:t>será que de luna nueva en luna nueva, y de sábado en sábado, vendrá toda carne a adorar delante de mí, dijo el SEÑOR</a:t>
            </a:r>
            <a:r>
              <a:rPr kumimoji="0" lang="es-CO" sz="2400" b="0" i="0" u="none" strike="noStrike" kern="1200" cap="none" spc="0" normalizeH="0" baseline="0" noProof="0" dirty="0" smtClean="0">
                <a:ln>
                  <a:noFill/>
                </a:ln>
                <a:solidFill>
                  <a:srgbClr val="FF0000"/>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sng" strike="noStrike" kern="1200" cap="none" spc="0" normalizeH="0" baseline="0" noProof="0" dirty="0" smtClean="0">
                <a:ln>
                  <a:noFill/>
                </a:ln>
                <a:solidFill>
                  <a:srgbClr val="FF0000"/>
                </a:solidFill>
                <a:effectLst/>
                <a:uLnTx/>
                <a:uFillTx/>
                <a:latin typeface="Calibri" panose="020F0502020204030204"/>
                <a:ea typeface="+mn-ea"/>
                <a:cs typeface="+mn-cs"/>
              </a:rPr>
              <a:t>Is.66:23.</a:t>
            </a:r>
          </a:p>
        </p:txBody>
      </p:sp>
      <p:sp>
        <p:nvSpPr>
          <p:cNvPr id="6" name="Rectángulo 5"/>
          <p:cNvSpPr/>
          <p:nvPr/>
        </p:nvSpPr>
        <p:spPr>
          <a:xfrm>
            <a:off x="228599" y="5488740"/>
            <a:ext cx="11835064" cy="1077218"/>
          </a:xfrm>
          <a:prstGeom prst="rect">
            <a:avLst/>
          </a:prstGeom>
          <a:solidFill>
            <a:schemeClr val="bg1"/>
          </a:solidFill>
          <a:scene3d>
            <a:camera prst="orthographicFront"/>
            <a:lightRig rig="threePt" dir="t"/>
          </a:scene3d>
          <a:sp3d>
            <a:bevelT prst="slope"/>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200" b="1" i="1" u="none" strike="noStrike" kern="1200" cap="none" spc="0" normalizeH="0" baseline="0" noProof="0" dirty="0" smtClean="0">
                <a:ln>
                  <a:noFill/>
                </a:ln>
                <a:solidFill>
                  <a:prstClr val="black"/>
                </a:solidFill>
                <a:effectLst/>
                <a:uLnTx/>
                <a:uFillTx/>
                <a:latin typeface="Calibri" panose="020F0502020204030204"/>
                <a:ea typeface="+mn-ea"/>
                <a:cs typeface="+mn-cs"/>
              </a:rPr>
              <a:t>Según </a:t>
            </a:r>
            <a:r>
              <a:rPr kumimoji="0" lang="es-CO" sz="3200" b="1" i="1" u="none" strike="noStrike" kern="1200" cap="none" spc="0" normalizeH="0" baseline="0" noProof="0" dirty="0">
                <a:ln>
                  <a:noFill/>
                </a:ln>
                <a:solidFill>
                  <a:prstClr val="black"/>
                </a:solidFill>
                <a:effectLst/>
                <a:uLnTx/>
                <a:uFillTx/>
                <a:latin typeface="Calibri" panose="020F0502020204030204"/>
                <a:ea typeface="+mn-ea"/>
                <a:cs typeface="+mn-cs"/>
              </a:rPr>
              <a:t>la Biblia, esta es la interpretación correcta, que tiene </a:t>
            </a:r>
            <a:r>
              <a:rPr kumimoji="0" lang="es-CO" sz="3200" b="1" i="1" u="none" strike="noStrike" kern="1200" cap="none" spc="0" normalizeH="0" baseline="0" noProof="0" dirty="0" smtClean="0">
                <a:ln>
                  <a:noFill/>
                </a:ln>
                <a:solidFill>
                  <a:prstClr val="black"/>
                </a:solidFill>
                <a:effectLst/>
                <a:uLnTx/>
                <a:uFillTx/>
                <a:latin typeface="Calibri" panose="020F0502020204030204"/>
                <a:ea typeface="+mn-ea"/>
                <a:cs typeface="+mn-cs"/>
              </a:rPr>
              <a:t>Ex.31:12-17, y no como la que le dio el pastor pentecostal. </a:t>
            </a:r>
            <a:endParaRPr kumimoji="0" lang="es-CO" sz="36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Flecha derecha 2"/>
          <p:cNvSpPr/>
          <p:nvPr/>
        </p:nvSpPr>
        <p:spPr>
          <a:xfrm rot="18348249">
            <a:off x="6480008" y="4046751"/>
            <a:ext cx="978408" cy="217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9290441"/>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348083"/>
            <a:ext cx="11582400" cy="6193770"/>
          </a:xfrm>
          <a:solidFill>
            <a:schemeClr val="bg1"/>
          </a:solidFill>
          <a:scene3d>
            <a:camera prst="orthographicFront"/>
            <a:lightRig rig="threePt" dir="t"/>
          </a:scene3d>
          <a:sp3d>
            <a:bevelT prst="slope"/>
          </a:sp3d>
        </p:spPr>
        <p:txBody>
          <a:bodyPr>
            <a:normAutofit/>
          </a:bodyPr>
          <a:lstStyle/>
          <a:p>
            <a:pPr marL="0" indent="0">
              <a:buNone/>
            </a:pPr>
            <a:r>
              <a:rPr lang="es-CO" sz="3900" b="1" dirty="0" smtClean="0"/>
              <a:t>Además debemos guardar el sábado, porque la Biblia dice: </a:t>
            </a:r>
          </a:p>
          <a:p>
            <a:r>
              <a:rPr lang="es-CO" sz="3200" dirty="0" smtClean="0">
                <a:solidFill>
                  <a:srgbClr val="FF0000"/>
                </a:solidFill>
              </a:rPr>
              <a:t>Heb.13:</a:t>
            </a:r>
            <a:r>
              <a:rPr lang="es-CO" sz="3200" dirty="0" smtClean="0"/>
              <a:t>8. “Jesucristo </a:t>
            </a:r>
            <a:r>
              <a:rPr lang="es-CO" sz="3200" dirty="0"/>
              <a:t>es el </a:t>
            </a:r>
            <a:r>
              <a:rPr lang="es-CO" sz="3200" u="sng" dirty="0"/>
              <a:t>mismo ayer, y hoy, y por los </a:t>
            </a:r>
            <a:r>
              <a:rPr lang="es-CO" sz="3200" u="sng" dirty="0" smtClean="0"/>
              <a:t>siglos</a:t>
            </a:r>
            <a:r>
              <a:rPr lang="es-CO" sz="3200" dirty="0" smtClean="0"/>
              <a:t>”. </a:t>
            </a:r>
          </a:p>
          <a:p>
            <a:r>
              <a:rPr lang="es-CO" sz="3200" dirty="0" smtClean="0">
                <a:solidFill>
                  <a:srgbClr val="FF0000"/>
                </a:solidFill>
              </a:rPr>
              <a:t>Santi. </a:t>
            </a:r>
            <a:r>
              <a:rPr lang="es-CO" sz="3200" dirty="0">
                <a:solidFill>
                  <a:srgbClr val="FF0000"/>
                </a:solidFill>
              </a:rPr>
              <a:t>1:17 </a:t>
            </a:r>
            <a:r>
              <a:rPr lang="es-CO" sz="3200" dirty="0" smtClean="0">
                <a:solidFill>
                  <a:srgbClr val="FF0000"/>
                </a:solidFill>
              </a:rPr>
              <a:t>“</a:t>
            </a:r>
            <a:r>
              <a:rPr lang="es-CO" sz="3200" dirty="0" smtClean="0"/>
              <a:t>Toda </a:t>
            </a:r>
            <a:r>
              <a:rPr lang="es-CO" sz="3200" dirty="0"/>
              <a:t>buena dádiva y todo don perfecto desciende de lo alto, del Padre de las luces, en el cual no hay </a:t>
            </a:r>
            <a:r>
              <a:rPr lang="es-CO" sz="3200" u="sng" dirty="0"/>
              <a:t>mudanza, ni sombra de </a:t>
            </a:r>
            <a:r>
              <a:rPr lang="es-CO" sz="3200" u="sng" dirty="0" smtClean="0"/>
              <a:t>variación</a:t>
            </a:r>
            <a:r>
              <a:rPr lang="es-CO" sz="3200" dirty="0" smtClean="0"/>
              <a:t>”.</a:t>
            </a:r>
          </a:p>
          <a:p>
            <a:r>
              <a:rPr lang="es-CO" sz="3200" dirty="0" smtClean="0">
                <a:solidFill>
                  <a:srgbClr val="FF0000"/>
                </a:solidFill>
              </a:rPr>
              <a:t>Sal. 89.34</a:t>
            </a:r>
            <a:r>
              <a:rPr lang="es-CO" sz="3200" dirty="0" smtClean="0"/>
              <a:t>. No </a:t>
            </a:r>
            <a:r>
              <a:rPr lang="es-CO" sz="3200" dirty="0"/>
              <a:t>olvidaré mi pacto, Ni </a:t>
            </a:r>
            <a:r>
              <a:rPr lang="es-CO" sz="3200" u="sng" dirty="0"/>
              <a:t>mudaré lo que ha salido de mis labios</a:t>
            </a:r>
          </a:p>
          <a:p>
            <a:r>
              <a:rPr lang="es-CO" sz="3200" dirty="0">
                <a:solidFill>
                  <a:srgbClr val="FF0000"/>
                </a:solidFill>
              </a:rPr>
              <a:t>Is.40:8.</a:t>
            </a:r>
            <a:r>
              <a:rPr lang="es-CO" sz="3200" dirty="0"/>
              <a:t> </a:t>
            </a:r>
            <a:r>
              <a:rPr lang="es-CO" sz="3200" dirty="0" smtClean="0"/>
              <a:t>Secase </a:t>
            </a:r>
            <a:r>
              <a:rPr lang="es-CO" sz="3200" dirty="0"/>
              <a:t>la hierba, </a:t>
            </a:r>
            <a:r>
              <a:rPr lang="es-CO" sz="3200" dirty="0" smtClean="0"/>
              <a:t>marchitase </a:t>
            </a:r>
            <a:r>
              <a:rPr lang="es-CO" sz="3200" dirty="0"/>
              <a:t>la flor; mas la palabra del Dios nuestro </a:t>
            </a:r>
            <a:r>
              <a:rPr lang="es-CO" sz="3200" u="sng" dirty="0"/>
              <a:t>permanece para siempre</a:t>
            </a:r>
            <a:r>
              <a:rPr lang="es-CO" sz="3200" dirty="0" smtClean="0"/>
              <a:t>.</a:t>
            </a:r>
          </a:p>
          <a:p>
            <a:r>
              <a:rPr lang="es-CO" sz="3200" dirty="0" smtClean="0">
                <a:solidFill>
                  <a:srgbClr val="FF0000"/>
                </a:solidFill>
              </a:rPr>
              <a:t>Mar.2:27</a:t>
            </a:r>
            <a:r>
              <a:rPr lang="es-CO" sz="3200" dirty="0"/>
              <a:t>. “También les dijo—: El sábado fue hecho para el </a:t>
            </a:r>
            <a:r>
              <a:rPr lang="es-CO" sz="3200" u="sng" dirty="0"/>
              <a:t>hombre</a:t>
            </a:r>
            <a:r>
              <a:rPr lang="es-CO" sz="3200" dirty="0"/>
              <a:t>, y no el hombre para el </a:t>
            </a:r>
            <a:r>
              <a:rPr lang="es-CO" sz="3200" dirty="0" smtClean="0"/>
              <a:t>sábado”. No dice que para los ISRAELITAS.</a:t>
            </a:r>
          </a:p>
        </p:txBody>
      </p:sp>
    </p:spTree>
    <p:extLst>
      <p:ext uri="{BB962C8B-B14F-4D97-AF65-F5344CB8AC3E}">
        <p14:creationId xmlns:p14="http://schemas.microsoft.com/office/powerpoint/2010/main" val="2811492516"/>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97849"/>
          </a:xfrm>
        </p:spPr>
        <p:txBody>
          <a:bodyPr>
            <a:normAutofit/>
          </a:bodyPr>
          <a:lstStyle/>
          <a:p>
            <a:r>
              <a:rPr lang="es-CO" sz="6600" b="1" i="1" dirty="0" smtClean="0"/>
              <a:t>Conclusión</a:t>
            </a:r>
            <a:endParaRPr lang="es-CO" sz="6600" b="1" i="1" dirty="0"/>
          </a:p>
        </p:txBody>
      </p:sp>
      <p:sp>
        <p:nvSpPr>
          <p:cNvPr id="3" name="Marcador de contenido 2"/>
          <p:cNvSpPr>
            <a:spLocks noGrp="1"/>
          </p:cNvSpPr>
          <p:nvPr>
            <p:ph idx="1"/>
          </p:nvPr>
        </p:nvSpPr>
        <p:spPr>
          <a:xfrm>
            <a:off x="838200" y="1825624"/>
            <a:ext cx="10515600" cy="4782209"/>
          </a:xfrm>
          <a:solidFill>
            <a:schemeClr val="bg2"/>
          </a:solidFill>
          <a:scene3d>
            <a:camera prst="orthographicFront"/>
            <a:lightRig rig="threePt" dir="t"/>
          </a:scene3d>
          <a:sp3d>
            <a:bevelT prst="slope"/>
          </a:sp3d>
        </p:spPr>
        <p:txBody>
          <a:bodyPr>
            <a:noAutofit/>
          </a:bodyPr>
          <a:lstStyle/>
          <a:p>
            <a:pPr marL="0" indent="0">
              <a:buNone/>
            </a:pPr>
            <a:r>
              <a:rPr lang="es-CO" sz="3200" dirty="0"/>
              <a:t>Así pues queda claro que el sábado no era solamente para el pueblo de Israel, sino que trasciende a través de toda la Biblia hasta la tierra nueva</a:t>
            </a:r>
            <a:r>
              <a:rPr lang="es-CO" sz="3200" dirty="0" smtClean="0"/>
              <a:t>.</a:t>
            </a:r>
            <a:endParaRPr lang="es-CO" sz="3200" dirty="0"/>
          </a:p>
          <a:p>
            <a:pPr algn="just"/>
            <a:r>
              <a:rPr lang="es-CO" sz="3200" dirty="0"/>
              <a:t>Les deseo muchas bendiciones del Dios Creador del cielo y de la tierra. </a:t>
            </a:r>
          </a:p>
          <a:p>
            <a:pPr marL="0" indent="0" algn="just">
              <a:buNone/>
            </a:pPr>
            <a:endParaRPr lang="es-CO" sz="3200" b="1" i="1" dirty="0" smtClean="0">
              <a:solidFill>
                <a:srgbClr val="FF0000"/>
              </a:solidFill>
            </a:endParaRPr>
          </a:p>
          <a:p>
            <a:pPr marL="0" indent="0" algn="just">
              <a:buNone/>
            </a:pPr>
            <a:r>
              <a:rPr lang="es-CO" sz="3200" b="1" i="1" dirty="0" smtClean="0">
                <a:solidFill>
                  <a:srgbClr val="FF0000"/>
                </a:solidFill>
              </a:rPr>
              <a:t>Y </a:t>
            </a:r>
            <a:r>
              <a:rPr lang="es-CO" sz="3200" b="1" i="1" dirty="0">
                <a:solidFill>
                  <a:srgbClr val="FF0000"/>
                </a:solidFill>
              </a:rPr>
              <a:t>MI INVITACIÓN ES QUE SE PREPAREN, CRISTO REGRESA PRONTO. </a:t>
            </a:r>
            <a:r>
              <a:rPr lang="es-CO" sz="3200" b="1" i="1" dirty="0" smtClean="0">
                <a:solidFill>
                  <a:srgbClr val="FF0000"/>
                </a:solidFill>
              </a:rPr>
              <a:t> </a:t>
            </a:r>
            <a:r>
              <a:rPr lang="es-CO" sz="3200" b="1" i="1" smtClean="0">
                <a:solidFill>
                  <a:srgbClr val="FF0000"/>
                </a:solidFill>
              </a:rPr>
              <a:t>SI, </a:t>
            </a:r>
            <a:r>
              <a:rPr lang="es-CO" sz="3200" b="1" i="1" dirty="0">
                <a:solidFill>
                  <a:srgbClr val="FF0000"/>
                </a:solidFill>
              </a:rPr>
              <a:t>VEN SEÑOR JESÚS. AMEN. </a:t>
            </a:r>
          </a:p>
        </p:txBody>
      </p:sp>
    </p:spTree>
    <p:extLst>
      <p:ext uri="{BB962C8B-B14F-4D97-AF65-F5344CB8AC3E}">
        <p14:creationId xmlns:p14="http://schemas.microsoft.com/office/powerpoint/2010/main" val="3281674890"/>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2059</Words>
  <Application>Microsoft Office PowerPoint</Application>
  <PresentationFormat>Panorámica</PresentationFormat>
  <Paragraphs>74</Paragraphs>
  <Slides>16</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16</vt:i4>
      </vt:variant>
    </vt:vector>
  </HeadingPairs>
  <TitlesOfParts>
    <vt:vector size="22" baseType="lpstr">
      <vt:lpstr>Algerian</vt:lpstr>
      <vt:lpstr>Arial</vt:lpstr>
      <vt:lpstr>Calibri</vt:lpstr>
      <vt:lpstr>Calibri Light</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Las ramas quebradas, representan a los israelitas que apostataron de la Palabra de Dios, que Él les había revelado.  </vt:lpstr>
      <vt:lpstr>Presentación de PowerPoint</vt:lpstr>
      <vt:lpstr>DE ESTA FORMA, SEGÚN LA BIBLIA, ISRAELITA Y GENTILES POR LA FE EN CRISTO LLEGAMOS A SER UN SOLO PUEBLO </vt:lpstr>
      <vt:lpstr>Presentación de PowerPoint</vt:lpstr>
      <vt:lpstr>Presentación de PowerPoint</vt:lpstr>
      <vt:lpstr>Dios le entregó al pueblo de Israel a través de Moisés la Ley escrita, (Ver Ex.31:18). Abraham la conocía y la guardo antes del Sinaí. (Ver Gé.26: 5).</vt:lpstr>
      <vt:lpstr>Ahora vemos tres cosas muy importantes.  1). Dios exigía en el A.T. al pueblo de Israel guardar el sábado, esto incluye guardar los diez mandamientos  Ex.31:12-17.   2). En el N. T. Cristo, exige a sus Hijos, obedecer la Ley, esto incluye guardar el sábado. Juan 14:15, Luc.4:16; 23:56; 1 Ju.2:3,4. 3). En la tierra nueva se observará el sábado, lo cual incluye todos los diez mandamientos.  </vt:lpstr>
      <vt:lpstr>Presentación de PowerPoint</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Usuario de Windows</cp:lastModifiedBy>
  <cp:revision>13</cp:revision>
  <dcterms:created xsi:type="dcterms:W3CDTF">2019-03-12T03:19:13Z</dcterms:created>
  <dcterms:modified xsi:type="dcterms:W3CDTF">2019-06-26T03:15:04Z</dcterms:modified>
</cp:coreProperties>
</file>